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TSEVA-US" initials="MU" lastIdx="14" clrIdx="0">
    <p:extLst>
      <p:ext uri="{19B8F6BF-5375-455C-9EA6-DF929625EA0E}">
        <p15:presenceInfo xmlns:p15="http://schemas.microsoft.com/office/powerpoint/2012/main" userId="MALTSEVA-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B1BF"/>
    <a:srgbClr val="AEAFBE"/>
    <a:srgbClr val="E6E7EA"/>
    <a:srgbClr val="BCBDC9"/>
    <a:srgbClr val="AEB0B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221" autoAdjust="0"/>
  </p:normalViewPr>
  <p:slideViewPr>
    <p:cSldViewPr>
      <p:cViewPr varScale="1">
        <p:scale>
          <a:sx n="66" d="100"/>
          <a:sy n="66" d="100"/>
        </p:scale>
        <p:origin x="955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BA59C5-DA59-463F-A5EC-80A9E593490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8C681EA-BDB0-4B03-BE5B-05F153E4C6CC}">
      <dgm:prSet/>
      <dgm:spPr/>
      <dgm:t>
        <a:bodyPr/>
        <a:lstStyle/>
        <a:p>
          <a:r>
            <a:rPr lang="ru-RU"/>
            <a:t>Производственное здание с АБК + котельная с трубой </a:t>
          </a:r>
        </a:p>
      </dgm:t>
    </dgm:pt>
    <dgm:pt modelId="{73816FE3-2CA2-4BE4-97BA-57160FCEC3C1}" type="parTrans" cxnId="{B9E22241-F175-44B6-ADE7-8F5A3B03FBA0}">
      <dgm:prSet/>
      <dgm:spPr/>
      <dgm:t>
        <a:bodyPr/>
        <a:lstStyle/>
        <a:p>
          <a:endParaRPr lang="ru-RU"/>
        </a:p>
      </dgm:t>
    </dgm:pt>
    <dgm:pt modelId="{D8B70D51-5120-4AC2-927E-7A0F8A6CB8A4}" type="sibTrans" cxnId="{B9E22241-F175-44B6-ADE7-8F5A3B03FBA0}">
      <dgm:prSet/>
      <dgm:spPr/>
      <dgm:t>
        <a:bodyPr/>
        <a:lstStyle/>
        <a:p>
          <a:endParaRPr lang="ru-RU"/>
        </a:p>
      </dgm:t>
    </dgm:pt>
    <dgm:pt modelId="{F8633F25-328E-461D-ACA2-4CF364C918CD}">
      <dgm:prSet/>
      <dgm:spPr/>
      <dgm:t>
        <a:bodyPr/>
        <a:lstStyle/>
        <a:p>
          <a:r>
            <a:rPr lang="ru-RU"/>
            <a:t>+ рельсовый путь под кран + внутриплощадочные сети  </a:t>
          </a:r>
        </a:p>
      </dgm:t>
    </dgm:pt>
    <dgm:pt modelId="{20EF406B-BCD8-4ADA-BEC5-407F98ABAA1B}" type="parTrans" cxnId="{49B57550-5363-4FDA-84AD-60E6D2B8FEA0}">
      <dgm:prSet/>
      <dgm:spPr/>
      <dgm:t>
        <a:bodyPr/>
        <a:lstStyle/>
        <a:p>
          <a:endParaRPr lang="ru-RU"/>
        </a:p>
      </dgm:t>
    </dgm:pt>
    <dgm:pt modelId="{EACC2D6D-B404-4A48-93FF-BCDEF6153B2D}" type="sibTrans" cxnId="{49B57550-5363-4FDA-84AD-60E6D2B8FEA0}">
      <dgm:prSet/>
      <dgm:spPr/>
      <dgm:t>
        <a:bodyPr/>
        <a:lstStyle/>
        <a:p>
          <a:endParaRPr lang="ru-RU"/>
        </a:p>
      </dgm:t>
    </dgm:pt>
    <dgm:pt modelId="{A31C87BD-8E24-4DB5-9DEC-E76060586165}">
      <dgm:prSet/>
      <dgm:spPr/>
      <dgm:t>
        <a:bodyPr/>
        <a:lstStyle/>
        <a:p>
          <a:r>
            <a:rPr lang="ru-RU"/>
            <a:t>(за счет средств субсидии)</a:t>
          </a:r>
        </a:p>
      </dgm:t>
    </dgm:pt>
    <dgm:pt modelId="{79A8E267-6F01-472D-A76E-346C95B678D4}" type="parTrans" cxnId="{36645C91-CAC9-4C42-A9A6-0C71E7C237AE}">
      <dgm:prSet/>
      <dgm:spPr/>
      <dgm:t>
        <a:bodyPr/>
        <a:lstStyle/>
        <a:p>
          <a:endParaRPr lang="ru-RU"/>
        </a:p>
      </dgm:t>
    </dgm:pt>
    <dgm:pt modelId="{D5C0E785-E1AD-4422-A411-12EA1C5C2CEB}" type="sibTrans" cxnId="{36645C91-CAC9-4C42-A9A6-0C71E7C237AE}">
      <dgm:prSet/>
      <dgm:spPr/>
      <dgm:t>
        <a:bodyPr/>
        <a:lstStyle/>
        <a:p>
          <a:endParaRPr lang="ru-RU"/>
        </a:p>
      </dgm:t>
    </dgm:pt>
    <dgm:pt modelId="{AEE34CC7-22D7-4A9D-8411-0083C92F12F5}" type="pres">
      <dgm:prSet presAssocID="{E8BA59C5-DA59-463F-A5EC-80A9E593490A}" presName="CompostProcess" presStyleCnt="0">
        <dgm:presLayoutVars>
          <dgm:dir/>
          <dgm:resizeHandles val="exact"/>
        </dgm:presLayoutVars>
      </dgm:prSet>
      <dgm:spPr/>
    </dgm:pt>
    <dgm:pt modelId="{EAF87967-A9AB-48BE-B770-BE0556D9F568}" type="pres">
      <dgm:prSet presAssocID="{E8BA59C5-DA59-463F-A5EC-80A9E593490A}" presName="arrow" presStyleLbl="bgShp" presStyleIdx="0" presStyleCnt="1"/>
      <dgm:spPr/>
    </dgm:pt>
    <dgm:pt modelId="{9C210D57-FA2F-48D4-8551-BB6120DFDE4B}" type="pres">
      <dgm:prSet presAssocID="{E8BA59C5-DA59-463F-A5EC-80A9E593490A}" presName="linearProcess" presStyleCnt="0"/>
      <dgm:spPr/>
    </dgm:pt>
    <dgm:pt modelId="{5668D3A8-6B07-4C3D-ABB8-A459DCD447FC}" type="pres">
      <dgm:prSet presAssocID="{18C681EA-BDB0-4B03-BE5B-05F153E4C6CC}" presName="textNode" presStyleLbl="node1" presStyleIdx="0" presStyleCnt="3">
        <dgm:presLayoutVars>
          <dgm:bulletEnabled val="1"/>
        </dgm:presLayoutVars>
      </dgm:prSet>
      <dgm:spPr/>
    </dgm:pt>
    <dgm:pt modelId="{BEF39C1C-4E4B-4D11-A7EA-C70018834B7B}" type="pres">
      <dgm:prSet presAssocID="{D8B70D51-5120-4AC2-927E-7A0F8A6CB8A4}" presName="sibTrans" presStyleCnt="0"/>
      <dgm:spPr/>
    </dgm:pt>
    <dgm:pt modelId="{35DA4702-808C-4FF2-A788-2FB18BE764DE}" type="pres">
      <dgm:prSet presAssocID="{F8633F25-328E-461D-ACA2-4CF364C918CD}" presName="textNode" presStyleLbl="node1" presStyleIdx="1" presStyleCnt="3">
        <dgm:presLayoutVars>
          <dgm:bulletEnabled val="1"/>
        </dgm:presLayoutVars>
      </dgm:prSet>
      <dgm:spPr/>
    </dgm:pt>
    <dgm:pt modelId="{2C70E100-6A03-4641-BBAF-60031406FFBE}" type="pres">
      <dgm:prSet presAssocID="{EACC2D6D-B404-4A48-93FF-BCDEF6153B2D}" presName="sibTrans" presStyleCnt="0"/>
      <dgm:spPr/>
    </dgm:pt>
    <dgm:pt modelId="{C7FC7BB6-2FB4-4349-AC8B-1638D2E091E5}" type="pres">
      <dgm:prSet presAssocID="{A31C87BD-8E24-4DB5-9DEC-E76060586165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A323A720-4A46-4252-9077-B99BB54021F1}" type="presOf" srcId="{18C681EA-BDB0-4B03-BE5B-05F153E4C6CC}" destId="{5668D3A8-6B07-4C3D-ABB8-A459DCD447FC}" srcOrd="0" destOrd="0" presId="urn:microsoft.com/office/officeart/2005/8/layout/hProcess9"/>
    <dgm:cxn modelId="{B9E22241-F175-44B6-ADE7-8F5A3B03FBA0}" srcId="{E8BA59C5-DA59-463F-A5EC-80A9E593490A}" destId="{18C681EA-BDB0-4B03-BE5B-05F153E4C6CC}" srcOrd="0" destOrd="0" parTransId="{73816FE3-2CA2-4BE4-97BA-57160FCEC3C1}" sibTransId="{D8B70D51-5120-4AC2-927E-7A0F8A6CB8A4}"/>
    <dgm:cxn modelId="{49B57550-5363-4FDA-84AD-60E6D2B8FEA0}" srcId="{E8BA59C5-DA59-463F-A5EC-80A9E593490A}" destId="{F8633F25-328E-461D-ACA2-4CF364C918CD}" srcOrd="1" destOrd="0" parTransId="{20EF406B-BCD8-4ADA-BEC5-407F98ABAA1B}" sibTransId="{EACC2D6D-B404-4A48-93FF-BCDEF6153B2D}"/>
    <dgm:cxn modelId="{2305EF50-AF42-4429-A593-4AAB1B5DF151}" type="presOf" srcId="{A31C87BD-8E24-4DB5-9DEC-E76060586165}" destId="{C7FC7BB6-2FB4-4349-AC8B-1638D2E091E5}" srcOrd="0" destOrd="0" presId="urn:microsoft.com/office/officeart/2005/8/layout/hProcess9"/>
    <dgm:cxn modelId="{36645C91-CAC9-4C42-A9A6-0C71E7C237AE}" srcId="{E8BA59C5-DA59-463F-A5EC-80A9E593490A}" destId="{A31C87BD-8E24-4DB5-9DEC-E76060586165}" srcOrd="2" destOrd="0" parTransId="{79A8E267-6F01-472D-A76E-346C95B678D4}" sibTransId="{D5C0E785-E1AD-4422-A411-12EA1C5C2CEB}"/>
    <dgm:cxn modelId="{C502A8BB-44F0-40F4-B720-AC5B99130A39}" type="presOf" srcId="{F8633F25-328E-461D-ACA2-4CF364C918CD}" destId="{35DA4702-808C-4FF2-A788-2FB18BE764DE}" srcOrd="0" destOrd="0" presId="urn:microsoft.com/office/officeart/2005/8/layout/hProcess9"/>
    <dgm:cxn modelId="{A04C8DBD-481D-49B8-A667-5016E30B8E26}" type="presOf" srcId="{E8BA59C5-DA59-463F-A5EC-80A9E593490A}" destId="{AEE34CC7-22D7-4A9D-8411-0083C92F12F5}" srcOrd="0" destOrd="0" presId="urn:microsoft.com/office/officeart/2005/8/layout/hProcess9"/>
    <dgm:cxn modelId="{DC213AF5-2A28-4774-936A-37C4D29186BC}" type="presParOf" srcId="{AEE34CC7-22D7-4A9D-8411-0083C92F12F5}" destId="{EAF87967-A9AB-48BE-B770-BE0556D9F568}" srcOrd="0" destOrd="0" presId="urn:microsoft.com/office/officeart/2005/8/layout/hProcess9"/>
    <dgm:cxn modelId="{695D28D4-445F-40F1-9011-78C2F667DC9A}" type="presParOf" srcId="{AEE34CC7-22D7-4A9D-8411-0083C92F12F5}" destId="{9C210D57-FA2F-48D4-8551-BB6120DFDE4B}" srcOrd="1" destOrd="0" presId="urn:microsoft.com/office/officeart/2005/8/layout/hProcess9"/>
    <dgm:cxn modelId="{3C56AF19-D165-4712-90B8-16B4E0798A61}" type="presParOf" srcId="{9C210D57-FA2F-48D4-8551-BB6120DFDE4B}" destId="{5668D3A8-6B07-4C3D-ABB8-A459DCD447FC}" srcOrd="0" destOrd="0" presId="urn:microsoft.com/office/officeart/2005/8/layout/hProcess9"/>
    <dgm:cxn modelId="{B71840C4-C5C5-44D8-BE58-57D5E205EDC5}" type="presParOf" srcId="{9C210D57-FA2F-48D4-8551-BB6120DFDE4B}" destId="{BEF39C1C-4E4B-4D11-A7EA-C70018834B7B}" srcOrd="1" destOrd="0" presId="urn:microsoft.com/office/officeart/2005/8/layout/hProcess9"/>
    <dgm:cxn modelId="{94AE2C60-D0EA-4169-BF9B-143FB1543E1D}" type="presParOf" srcId="{9C210D57-FA2F-48D4-8551-BB6120DFDE4B}" destId="{35DA4702-808C-4FF2-A788-2FB18BE764DE}" srcOrd="2" destOrd="0" presId="urn:microsoft.com/office/officeart/2005/8/layout/hProcess9"/>
    <dgm:cxn modelId="{C0C90597-4781-4553-BF08-F6D10B58EE9E}" type="presParOf" srcId="{9C210D57-FA2F-48D4-8551-BB6120DFDE4B}" destId="{2C70E100-6A03-4641-BBAF-60031406FFBE}" srcOrd="3" destOrd="0" presId="urn:microsoft.com/office/officeart/2005/8/layout/hProcess9"/>
    <dgm:cxn modelId="{0DF94229-9217-4BDE-A213-C91D3A1ECA3F}" type="presParOf" srcId="{9C210D57-FA2F-48D4-8551-BB6120DFDE4B}" destId="{C7FC7BB6-2FB4-4349-AC8B-1638D2E091E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87967-A9AB-48BE-B770-BE0556D9F568}">
      <dsp:nvSpPr>
        <dsp:cNvPr id="0" name=""/>
        <dsp:cNvSpPr/>
      </dsp:nvSpPr>
      <dsp:spPr>
        <a:xfrm>
          <a:off x="303569" y="0"/>
          <a:ext cx="3440457" cy="6421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68D3A8-6B07-4C3D-ABB8-A459DCD447FC}">
      <dsp:nvSpPr>
        <dsp:cNvPr id="0" name=""/>
        <dsp:cNvSpPr/>
      </dsp:nvSpPr>
      <dsp:spPr>
        <a:xfrm>
          <a:off x="137159" y="192641"/>
          <a:ext cx="1214279" cy="2568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kern="1200"/>
            <a:t>Производственное здание с АБК + котельная с трубой </a:t>
          </a:r>
        </a:p>
      </dsp:txBody>
      <dsp:txXfrm>
        <a:off x="149698" y="205180"/>
        <a:ext cx="1189201" cy="231777"/>
      </dsp:txXfrm>
    </dsp:sp>
    <dsp:sp modelId="{35DA4702-808C-4FF2-A788-2FB18BE764DE}">
      <dsp:nvSpPr>
        <dsp:cNvPr id="0" name=""/>
        <dsp:cNvSpPr/>
      </dsp:nvSpPr>
      <dsp:spPr>
        <a:xfrm>
          <a:off x="1416658" y="192641"/>
          <a:ext cx="1214279" cy="2568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kern="1200"/>
            <a:t>+ рельсовый путь под кран + внутриплощадочные сети  </a:t>
          </a:r>
        </a:p>
      </dsp:txBody>
      <dsp:txXfrm>
        <a:off x="1429197" y="205180"/>
        <a:ext cx="1189201" cy="231777"/>
      </dsp:txXfrm>
    </dsp:sp>
    <dsp:sp modelId="{C7FC7BB6-2FB4-4349-AC8B-1638D2E091E5}">
      <dsp:nvSpPr>
        <dsp:cNvPr id="0" name=""/>
        <dsp:cNvSpPr/>
      </dsp:nvSpPr>
      <dsp:spPr>
        <a:xfrm>
          <a:off x="2696158" y="192641"/>
          <a:ext cx="1214279" cy="2568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kern="1200"/>
            <a:t>(за счет средств субсидии)</a:t>
          </a:r>
        </a:p>
      </dsp:txBody>
      <dsp:txXfrm>
        <a:off x="2708697" y="205180"/>
        <a:ext cx="1189201" cy="231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0B96D-60B6-4D95-8C59-54B97C4911CC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C749C-CD26-4BD3-8215-84D9252CB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641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C749C-CD26-4BD3-8215-84D9252CB15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846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1711" y="237794"/>
            <a:ext cx="5791200" cy="4679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МЕСТО РЕАЛИЗАЦИИ ПРОЕКТА </a:t>
            </a:r>
            <a:r>
              <a:rPr lang="ru-RU" sz="1800" dirty="0">
                <a:solidFill>
                  <a:schemeClr val="accent4">
                    <a:lumMod val="75000"/>
                  </a:schemeClr>
                </a:solidFill>
              </a:rPr>
              <a:t>(схемы размещения и планировки проекта)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925" y="613603"/>
            <a:ext cx="4392507" cy="2664296"/>
          </a:xfrm>
          <a:prstGeom prst="rect">
            <a:avLst/>
          </a:prstGeom>
          <a:noFill/>
          <a:ln>
            <a:noFill/>
          </a:ln>
          <a:effectLst>
            <a:softEdge rad="266700"/>
          </a:effectLst>
          <a:scene3d>
            <a:camera prst="obliqueBottom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4135" y="758165"/>
            <a:ext cx="3960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Г. Курган, проспект Машиностроителей, 23, 21-А - единая территория</a:t>
            </a:r>
          </a:p>
          <a:p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Планируется создание единой транспортной и инженерной инфраструктуры, с оборудованными кранами+ открытые склады.</a:t>
            </a:r>
          </a:p>
          <a:p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Территория – исторически сложившаяся, как производство строительных материалов и металлоконструкций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BEFD8E-794D-4277-8EBF-45CE2BB66F0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121839" y="216025"/>
            <a:ext cx="8760583" cy="3174879"/>
          </a:xfrm>
          <a:prstGeom prst="rect">
            <a:avLst/>
          </a:prstGeom>
          <a:effectLst>
            <a:softEdge rad="31750"/>
          </a:effectLst>
        </p:spPr>
      </p:pic>
      <p:cxnSp>
        <p:nvCxnSpPr>
          <p:cNvPr id="17" name="Соединитель: уступ 16">
            <a:extLst>
              <a:ext uri="{FF2B5EF4-FFF2-40B4-BE49-F238E27FC236}">
                <a16:creationId xmlns:a16="http://schemas.microsoft.com/office/drawing/2014/main" id="{051EE937-B136-4F1A-9148-F8DF3D5BC85E}"/>
              </a:ext>
            </a:extLst>
          </p:cNvPr>
          <p:cNvCxnSpPr/>
          <p:nvPr/>
        </p:nvCxnSpPr>
        <p:spPr>
          <a:xfrm>
            <a:off x="2843808" y="4869160"/>
            <a:ext cx="914400" cy="914400"/>
          </a:xfrm>
          <a:prstGeom prst="bentConnector3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4">
            <a:extLst>
              <a:ext uri="{FF2B5EF4-FFF2-40B4-BE49-F238E27FC236}">
                <a16:creationId xmlns:a16="http://schemas.microsoft.com/office/drawing/2014/main" id="{FE6433C0-043B-4D03-9777-8E674C3CD9D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4135" y="3347563"/>
            <a:ext cx="8816803" cy="3528412"/>
            <a:chOff x="103" y="2099"/>
            <a:chExt cx="5489" cy="2136"/>
          </a:xfrm>
        </p:grpSpPr>
        <p:sp>
          <p:nvSpPr>
            <p:cNvPr id="19" name="AutoShape 3">
              <a:extLst>
                <a:ext uri="{FF2B5EF4-FFF2-40B4-BE49-F238E27FC236}">
                  <a16:creationId xmlns:a16="http://schemas.microsoft.com/office/drawing/2014/main" id="{63819664-049C-46AB-9FFD-FA11D8664E6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8" y="2139"/>
              <a:ext cx="5454" cy="2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9A60941C-6AEF-41F3-997E-976A2B6FE4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" y="2099"/>
              <a:ext cx="5458" cy="2098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2" name="Соединитель: уступ 21">
            <a:extLst>
              <a:ext uri="{FF2B5EF4-FFF2-40B4-BE49-F238E27FC236}">
                <a16:creationId xmlns:a16="http://schemas.microsoft.com/office/drawing/2014/main" id="{0F3F7C93-319D-4434-A459-E685EC70AA41}"/>
              </a:ext>
            </a:extLst>
          </p:cNvPr>
          <p:cNvCxnSpPr>
            <a:cxnSpLocks/>
          </p:cNvCxnSpPr>
          <p:nvPr/>
        </p:nvCxnSpPr>
        <p:spPr>
          <a:xfrm rot="16200000" flipH="1">
            <a:off x="2494483" y="5132990"/>
            <a:ext cx="914402" cy="504331"/>
          </a:xfrm>
          <a:prstGeom prst="bentConnector3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: уступ 23">
            <a:extLst>
              <a:ext uri="{FF2B5EF4-FFF2-40B4-BE49-F238E27FC236}">
                <a16:creationId xmlns:a16="http://schemas.microsoft.com/office/drawing/2014/main" id="{AC8F0F4D-6257-44DF-A487-8E85D98281C5}"/>
              </a:ext>
            </a:extLst>
          </p:cNvPr>
          <p:cNvCxnSpPr>
            <a:cxnSpLocks/>
          </p:cNvCxnSpPr>
          <p:nvPr/>
        </p:nvCxnSpPr>
        <p:spPr>
          <a:xfrm rot="5400000">
            <a:off x="3495312" y="5269722"/>
            <a:ext cx="829179" cy="316086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Схема 29">
            <a:extLst>
              <a:ext uri="{FF2B5EF4-FFF2-40B4-BE49-F238E27FC236}">
                <a16:creationId xmlns:a16="http://schemas.microsoft.com/office/drawing/2014/main" id="{0AF9BD24-D53C-4C11-81E0-F27F81DC53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387961"/>
              </p:ext>
            </p:extLst>
          </p:nvPr>
        </p:nvGraphicFramePr>
        <p:xfrm>
          <a:off x="2267744" y="5699495"/>
          <a:ext cx="4047597" cy="642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767970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1879</TotalTime>
  <Words>72</Words>
  <Application>Microsoft Office PowerPoint</Application>
  <PresentationFormat>Экран (4:3)</PresentationFormat>
  <Paragraphs>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Calibri</vt:lpstr>
      <vt:lpstr>Главная</vt:lpstr>
      <vt:lpstr>МЕСТО РЕАЛИЗАЦИИ ПРОЕКТА (схемы размещения и планировки проекта)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АО «СТАЛЬМОНТАЖ»</dc:title>
  <dc:creator>acer</dc:creator>
  <cp:lastModifiedBy>MALTSEVA-US</cp:lastModifiedBy>
  <cp:revision>34</cp:revision>
  <cp:lastPrinted>2022-06-06T07:28:00Z</cp:lastPrinted>
  <dcterms:created xsi:type="dcterms:W3CDTF">2022-06-06T05:44:42Z</dcterms:created>
  <dcterms:modified xsi:type="dcterms:W3CDTF">2022-10-11T06:02:16Z</dcterms:modified>
</cp:coreProperties>
</file>